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80" d="100"/>
          <a:sy n="80" d="100"/>
        </p:scale>
        <p:origin x="2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6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32666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60C112B-E077-4C70-860C-06A0E470693F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2666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3791E32-0E8E-4E68-8FB7-439A7C15243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6716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024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lvl="1">
              <a:defRPr/>
            </a:pPr>
            <a:endParaRPr lang="en-US" dirty="0"/>
          </a:p>
          <a:p>
            <a:pPr>
              <a:buFontTx/>
              <a:buNone/>
              <a:defRPr/>
            </a:pPr>
            <a:endParaRPr lang="en-US" dirty="0"/>
          </a:p>
        </p:txBody>
      </p:sp>
      <p:sp>
        <p:nvSpPr>
          <p:cNvPr id="3409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07F5106-0355-46EA-AAF9-ABF95B2B45FB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4099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8A9A9EB-77F1-46D5-92FA-B6D35F23FE2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2616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itchFamily="34" charset="0"/>
              <a:buChar char="•"/>
              <a:defRPr/>
            </a:pPr>
            <a:r>
              <a:rPr lang="en-US" dirty="0"/>
              <a:t>  The sections we are most likely to use:</a:t>
            </a:r>
          </a:p>
          <a:p>
            <a:pPr marL="182880" lvl="0" indent="0">
              <a:buFont typeface="Arial" pitchFamily="34" charset="0"/>
              <a:buChar char="•"/>
              <a:defRPr/>
            </a:pPr>
            <a:r>
              <a:rPr lang="en-US" dirty="0"/>
              <a:t> Basic Information About Your Business</a:t>
            </a:r>
          </a:p>
          <a:p>
            <a:pPr marL="182880" lvl="0" indent="0">
              <a:buFont typeface="Arial" pitchFamily="34" charset="0"/>
              <a:buChar char="•"/>
              <a:defRPr/>
            </a:pPr>
            <a:r>
              <a:rPr lang="en-US" dirty="0"/>
              <a:t> Questions About the Operation of Your Business</a:t>
            </a:r>
          </a:p>
          <a:p>
            <a:pPr marL="182880" lvl="0" indent="0">
              <a:buFont typeface="Arial" pitchFamily="34" charset="0"/>
              <a:buChar char="•"/>
              <a:defRPr/>
            </a:pPr>
            <a:r>
              <a:rPr lang="en-US" dirty="0"/>
              <a:t> Income</a:t>
            </a:r>
          </a:p>
          <a:p>
            <a:pPr marL="182880" lvl="0" indent="0">
              <a:buFont typeface="Arial" pitchFamily="34" charset="0"/>
              <a:buChar char="•"/>
              <a:defRPr/>
            </a:pPr>
            <a:r>
              <a:rPr lang="en-US" dirty="0"/>
              <a:t> General Expenses</a:t>
            </a:r>
          </a:p>
          <a:p>
            <a:pPr marL="182880" lvl="0" indent="0">
              <a:buFont typeface="Arial" pitchFamily="34" charset="0"/>
              <a:buChar char="•"/>
              <a:defRPr/>
            </a:pPr>
            <a:r>
              <a:rPr lang="en-US" dirty="0"/>
              <a:t> Car and Truck Expenses</a:t>
            </a:r>
          </a:p>
          <a:p>
            <a:pPr marL="182880" lvl="0" indent="0">
              <a:buFont typeface="Arial" pitchFamily="34" charset="0"/>
              <a:buChar char="•"/>
              <a:defRPr/>
            </a:pPr>
            <a:r>
              <a:rPr lang="en-US" dirty="0"/>
              <a:t> Other Expenses </a:t>
            </a:r>
          </a:p>
          <a:p>
            <a:pPr marL="182880" lvl="0" indent="0">
              <a:buFont typeface="Arial" pitchFamily="34" charset="0"/>
              <a:buChar char="•"/>
              <a:defRPr/>
            </a:pPr>
            <a:endParaRPr lang="en-US" dirty="0"/>
          </a:p>
          <a:p>
            <a:pPr marL="0" lvl="0" indent="0">
              <a:buFont typeface="Arial" pitchFamily="34" charset="0"/>
              <a:buChar char="•"/>
              <a:defRPr/>
            </a:pPr>
            <a:r>
              <a:rPr lang="en-US" dirty="0"/>
              <a:t> </a:t>
            </a:r>
            <a:r>
              <a:rPr lang="en-US" baseline="0" dirty="0"/>
              <a:t> If</a:t>
            </a:r>
            <a:r>
              <a:rPr lang="en-US" dirty="0"/>
              <a:t> client’s situation requires Cost of Goods</a:t>
            </a:r>
            <a:r>
              <a:rPr lang="en-US" baseline="0" dirty="0"/>
              <a:t> Sold, Depreciation, or Expenses for Business Use of Your Home section, the return would be Out of Scope</a:t>
            </a:r>
            <a:endParaRPr lang="en-US" dirty="0"/>
          </a:p>
          <a:p>
            <a:pPr marL="182880" lvl="0" indent="0">
              <a:buFont typeface="Arial" pitchFamily="34" charset="0"/>
              <a:buChar char="•"/>
              <a:defRPr/>
            </a:pPr>
            <a:endParaRPr lang="en-US" dirty="0"/>
          </a:p>
          <a:p>
            <a:pPr marL="0" lvl="0" indent="0"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33894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60EEBA9-F0EF-4978-8D7E-E88F7002E3A1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3895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4216443-9F6E-45C8-976B-7569E6E26774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7109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024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dirty="0"/>
              <a:t> Answer general information questions about business  </a:t>
            </a:r>
          </a:p>
          <a:p>
            <a:pPr marL="277117" lvl="1">
              <a:buFont typeface="Arial" pitchFamily="34" charset="0"/>
              <a:buChar char="•"/>
              <a:defRPr/>
            </a:pPr>
            <a:r>
              <a:rPr lang="en-US" dirty="0"/>
              <a:t> Business must use Cash method of accounting to be In Scope</a:t>
            </a:r>
          </a:p>
          <a:p>
            <a:pPr marL="277117" lvl="1">
              <a:buFont typeface="Arial" pitchFamily="34" charset="0"/>
              <a:buChar char="•"/>
              <a:defRPr/>
            </a:pPr>
            <a:r>
              <a:rPr lang="en-US" dirty="0"/>
              <a:t> Choose box for Not Applicable for “Method Used to Value Closing  Inventory” question, since businesses</a:t>
            </a:r>
            <a:r>
              <a:rPr lang="en-US" baseline="0" dirty="0"/>
              <a:t> that have inventory are Out of Scope</a:t>
            </a:r>
            <a:endParaRPr lang="en-US" dirty="0"/>
          </a:p>
          <a:p>
            <a:pPr marL="277117" lvl="1">
              <a:buFont typeface="Arial" pitchFamily="34" charset="0"/>
              <a:buChar char="•"/>
              <a:defRPr/>
            </a:pPr>
            <a:r>
              <a:rPr lang="en-US" dirty="0"/>
              <a:t> Check box for “material participation” question to be In Scope</a:t>
            </a:r>
          </a:p>
          <a:p>
            <a:pPr marL="277117" lvl="1">
              <a:buFont typeface="Arial" pitchFamily="34" charset="0"/>
              <a:buChar char="•"/>
              <a:defRPr/>
            </a:pPr>
            <a:r>
              <a:rPr lang="en-US" dirty="0"/>
              <a:t> If you started business in 2016, check box for</a:t>
            </a:r>
            <a:r>
              <a:rPr lang="en-US" baseline="0" dirty="0"/>
              <a:t> “This is the first Schedule C filed by your business”</a:t>
            </a:r>
            <a:endParaRPr lang="en-US" dirty="0"/>
          </a:p>
          <a:p>
            <a:pPr marL="277117" lvl="1">
              <a:buFont typeface="Arial" pitchFamily="34" charset="0"/>
              <a:buChar char="•"/>
              <a:defRPr/>
            </a:pPr>
            <a:r>
              <a:rPr lang="en-US" dirty="0"/>
              <a:t> If you made payments that would require use of Form 1099, the return is Out of Scope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409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07F5106-0355-46EA-AAF9-ABF95B2B45FB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4099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8A9A9EB-77F1-46D5-92FA-B6D35F23FE2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8969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024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409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07F5106-0355-46EA-AAF9-ABF95B2B45FB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4099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8A9A9EB-77F1-46D5-92FA-B6D35F23FE2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333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024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409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07F5106-0355-46EA-AAF9-ABF95B2B45FB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4099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8A9A9EB-77F1-46D5-92FA-B6D35F23FE2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2581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024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409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07F5106-0355-46EA-AAF9-ABF95B2B45FB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4099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8A9A9EB-77F1-46D5-92FA-B6D35F23FE2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15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0676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024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409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07F5106-0355-46EA-AAF9-ABF95B2B45FB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4099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8A9A9EB-77F1-46D5-92FA-B6D35F23FE2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5969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7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TaxSlayer will calculate Net Profit on Part II Line 31 &amp; transfer to 1040 Page 1 Line 12 Business Income</a:t>
            </a:r>
          </a:p>
          <a:p>
            <a:endParaRPr lang="en-US" altLang="en-US" dirty="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TaxSlayer will calculate Self-Employment Tax (Medicare &amp; Social Security) on Schedule SE &amp; transfer result to 1040 Line 57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TaxSlayer will populate adjustment to income for ½ of Self-Employment Tax on 1040 Line 27</a:t>
            </a:r>
          </a:p>
          <a:p>
            <a:endParaRPr lang="en-US" altLang="en-US" dirty="0">
              <a:cs typeface="Arial" panose="020B0604020202020204" pitchFamily="34" charset="0"/>
            </a:endParaRPr>
          </a:p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34714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F0D1BE9-DCA7-4D23-B787-A8B19C068EBD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4714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632DB87-6B47-4FFE-8E80-B31128878487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17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2653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9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TaxSlayer transfers the net profit from Schedule C to 1040 Line 12</a:t>
            </a:r>
          </a:p>
        </p:txBody>
      </p:sp>
      <p:sp>
        <p:nvSpPr>
          <p:cNvPr id="34918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517EAAB-4327-4BD4-800E-211C4005E969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4919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99A42B6-719C-4379-BFD0-EB79A0387CE2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18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1187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4837C61-B0AF-41CF-BC61-AC02CFC8F18E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36900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BEBD7F8-CD9D-4DF2-AF60-9F156E0D7F70}" type="slidenum">
              <a:rPr lang="en-US" altLang="en-US"/>
              <a:pPr algn="r" eaLnBrk="1" hangingPunct="1">
                <a:spcBef>
                  <a:spcPct val="0"/>
                </a:spcBef>
              </a:pPr>
              <a:t>19</a:t>
            </a:fld>
            <a:endParaRPr lang="en-US" altLang="en-US" dirty="0"/>
          </a:p>
        </p:txBody>
      </p:sp>
      <p:sp>
        <p:nvSpPr>
          <p:cNvPr id="3369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69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When a 1099-MISC is received</a:t>
            </a:r>
            <a:r>
              <a:rPr lang="en-US" altLang="en-US" baseline="0" dirty="0">
                <a:cs typeface="Arial" panose="020B0604020202020204" pitchFamily="34" charset="0"/>
              </a:rPr>
              <a:t> with box 7 filled in</a:t>
            </a:r>
            <a:r>
              <a:rPr lang="en-US" altLang="en-US" dirty="0">
                <a:cs typeface="Arial" panose="020B0604020202020204" pitchFamily="34" charset="0"/>
              </a:rPr>
              <a:t> (rather than a W-2), it indicates non-employee and must pay self-employment tax if income exceeds $400</a:t>
            </a:r>
          </a:p>
          <a:p>
            <a:pPr eaLnBrk="1" hangingPunct="1"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  <a:p>
            <a:pPr marL="0" lvl="1" eaLnBrk="1" hangingPunct="1">
              <a:buFontTx/>
              <a:buChar char="•"/>
            </a:pPr>
            <a:r>
              <a:rPr lang="en-US" altLang="en-US" baseline="0" dirty="0">
                <a:cs typeface="Arial" panose="020B0604020202020204" pitchFamily="34" charset="0"/>
              </a:rPr>
              <a:t> TaxSlayer calculates the self-employment tax owed on 1040 Line 57 </a:t>
            </a:r>
          </a:p>
          <a:p>
            <a:pPr marL="0" lvl="1" eaLnBrk="1" hangingPunct="1">
              <a:buFontTx/>
              <a:buChar char="•"/>
            </a:pPr>
            <a:endParaRPr lang="en-US" altLang="en-US" baseline="0" dirty="0">
              <a:cs typeface="Arial" panose="020B0604020202020204" pitchFamily="34" charset="0"/>
            </a:endParaRPr>
          </a:p>
          <a:p>
            <a:pPr marL="0" lvl="1" eaLnBrk="1" hangingPunct="1">
              <a:buFontTx/>
              <a:buChar char="•"/>
            </a:pPr>
            <a:r>
              <a:rPr lang="en-US" altLang="en-US" baseline="0" dirty="0">
                <a:cs typeface="Arial" panose="020B0604020202020204" pitchFamily="34" charset="0"/>
              </a:rPr>
              <a:t>TaxSlayer calculates the amount that taxpayer can claim as an adjustment to income on Line 27 (one-half the self-employment tax)</a:t>
            </a:r>
          </a:p>
        </p:txBody>
      </p:sp>
    </p:spTree>
    <p:extLst>
      <p:ext uri="{BB962C8B-B14F-4D97-AF65-F5344CB8AC3E}">
        <p14:creationId xmlns:p14="http://schemas.microsoft.com/office/powerpoint/2010/main" val="1150206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ADDA448-4DE4-4B05-BFA0-690EC66BE9CF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28708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273689F-5097-426C-B08C-CA5E8CEE487B}" type="slidenum">
              <a:rPr lang="en-US" altLang="en-US"/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dirty="0"/>
          </a:p>
        </p:txBody>
      </p:sp>
      <p:sp>
        <p:nvSpPr>
          <p:cNvPr id="3287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87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  <a:p>
            <a:pPr lvl="1" eaLnBrk="1" hangingPunct="1"/>
            <a:endParaRPr lang="en-US" altLang="en-US" dirty="0">
              <a:cs typeface="Arial" panose="020B0604020202020204" pitchFamily="34" charset="0"/>
            </a:endParaRPr>
          </a:p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4954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9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34918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517EAAB-4327-4BD4-800E-211C4005E969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4919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99A42B6-719C-4379-BFD0-EB79A0387CE2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20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3495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9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34918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517EAAB-4327-4BD4-800E-211C4005E969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4919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99A42B6-719C-4379-BFD0-EB79A0387CE2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7236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D55720D-C961-472A-9038-EB6EC4F5A70C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5123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F166506-34D4-4166-B3F6-2BBA47D56003}" type="slidenum">
              <a:rPr lang="en-US" altLang="en-US"/>
              <a:pPr algn="r" eaLnBrk="1" hangingPunct="1">
                <a:spcBef>
                  <a:spcPct val="0"/>
                </a:spcBef>
              </a:pPr>
              <a:t>22</a:t>
            </a:fld>
            <a:endParaRPr lang="en-US" altLang="en-US" dirty="0"/>
          </a:p>
        </p:txBody>
      </p:sp>
      <p:sp>
        <p:nvSpPr>
          <p:cNvPr id="3512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123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0326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701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0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33075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A73AC92-46F9-4A48-BE7A-59769586362D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3075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AC79A79-E62D-4EFA-B1AB-BD5B345C112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0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33075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A73AC92-46F9-4A48-BE7A-59769586362D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3075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AC79A79-E62D-4EFA-B1AB-BD5B345C112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228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5BEECB4-72FF-4411-AB45-7D97EFF8A014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3485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5E07BDB-623B-4AE2-86C7-B2297C671F9D}" type="slidenum">
              <a:rPr lang="en-US" altLang="en-US"/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dirty="0"/>
          </a:p>
        </p:txBody>
      </p:sp>
      <p:sp>
        <p:nvSpPr>
          <p:cNvPr id="3348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48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Emphasize that if taxpayer claims standard rate for mileage, TaxSlayer will calculate the expense &amp; include with other business expenses.</a:t>
            </a:r>
            <a:r>
              <a:rPr lang="en-US" altLang="en-US" baseline="0" dirty="0">
                <a:cs typeface="Arial" panose="020B0604020202020204" pitchFamily="34" charset="0"/>
              </a:rPr>
              <a:t>  If taxpayer wishes to claim actual expenses, the return is out of scope</a:t>
            </a:r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729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5BEECB4-72FF-4411-AB45-7D97EFF8A014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3485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5E07BDB-623B-4AE2-86C7-B2297C671F9D}" type="slidenum">
              <a:rPr lang="en-US" altLang="en-US"/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 dirty="0"/>
          </a:p>
        </p:txBody>
      </p:sp>
      <p:sp>
        <p:nvSpPr>
          <p:cNvPr id="3348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48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202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024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3409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07F5106-0355-46EA-AAF9-ABF95B2B45FB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4099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8A9A9EB-77F1-46D5-92FA-B6D35F23FE2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031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itchFamily="34" charset="0"/>
              <a:buChar char="•"/>
              <a:defRPr/>
            </a:pPr>
            <a:r>
              <a:rPr lang="en-US" dirty="0"/>
              <a:t>  If the income on 1099-MISC is in Box 7 for Nonemployee Compensation, TaxSlayer will associate with Schedule C.  If</a:t>
            </a:r>
            <a:r>
              <a:rPr lang="en-US" baseline="0" dirty="0"/>
              <a:t> it </a:t>
            </a:r>
            <a:r>
              <a:rPr lang="en-US" dirty="0"/>
              <a:t>had been in another box</a:t>
            </a:r>
            <a:r>
              <a:rPr lang="en-US" baseline="0" dirty="0"/>
              <a:t>, TaxSlayer would ask if you want to associate with a different place</a:t>
            </a:r>
          </a:p>
          <a:p>
            <a:pPr marL="274320" indent="0">
              <a:buFont typeface="Arial" pitchFamily="34" charset="0"/>
              <a:buChar char="•"/>
              <a:defRPr/>
            </a:pPr>
            <a:r>
              <a:rPr lang="en-US" dirty="0"/>
              <a:t> E.g. - If</a:t>
            </a:r>
            <a:r>
              <a:rPr lang="en-US" baseline="0" dirty="0"/>
              <a:t> income in Box 3, TaxSlayer would associate with Line 21 Other Income</a:t>
            </a:r>
            <a:endParaRPr lang="en-US" dirty="0"/>
          </a:p>
          <a:p>
            <a:pPr>
              <a:buFont typeface="Arial" pitchFamily="34" charset="0"/>
              <a:buNone/>
              <a:defRPr/>
            </a:pPr>
            <a:endParaRPr lang="en-US" dirty="0"/>
          </a:p>
          <a:p>
            <a:pPr>
              <a:buFont typeface="Arial" pitchFamily="34" charset="0"/>
              <a:buNone/>
              <a:defRPr/>
            </a:pPr>
            <a:endParaRPr lang="en-US" dirty="0"/>
          </a:p>
          <a:p>
            <a:pPr>
              <a:buFont typeface="Arial" pitchFamily="34" charset="0"/>
              <a:buNone/>
              <a:defRPr/>
            </a:pPr>
            <a:r>
              <a:rPr lang="en-US" dirty="0"/>
              <a:t> 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33894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60EEBA9-F0EF-4978-8D7E-E88F7002E3A1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3895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4216443-9F6E-45C8-976B-7569E6E26774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0671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itchFamily="34" charset="0"/>
              <a:buChar char="•"/>
              <a:defRPr/>
            </a:pPr>
            <a:r>
              <a:rPr lang="en-US" dirty="0"/>
              <a:t>  If the income on 1099-MISC is in Box 7 for Nonemployee Compensation, TaxSlayer will associate with Schedule C.  If</a:t>
            </a:r>
            <a:r>
              <a:rPr lang="en-US" baseline="0" dirty="0"/>
              <a:t> it </a:t>
            </a:r>
            <a:r>
              <a:rPr lang="en-US" dirty="0"/>
              <a:t>had been in another box</a:t>
            </a:r>
            <a:r>
              <a:rPr lang="en-US" baseline="0" dirty="0"/>
              <a:t>, TaxSlayer would ask if you want to associate with a different place</a:t>
            </a:r>
          </a:p>
          <a:p>
            <a:pPr marL="274320" indent="0">
              <a:buFont typeface="Arial" pitchFamily="34" charset="0"/>
              <a:buChar char="•"/>
              <a:defRPr/>
            </a:pPr>
            <a:r>
              <a:rPr lang="en-US" dirty="0"/>
              <a:t> E.g. - If</a:t>
            </a:r>
            <a:r>
              <a:rPr lang="en-US" baseline="0" dirty="0"/>
              <a:t> income in Box 3, TaxSlayer would associate with Line 21 Other Income</a:t>
            </a:r>
            <a:endParaRPr lang="en-US" dirty="0"/>
          </a:p>
          <a:p>
            <a:pPr>
              <a:buFont typeface="Arial" pitchFamily="34" charset="0"/>
              <a:buNone/>
              <a:defRPr/>
            </a:pPr>
            <a:endParaRPr lang="en-US" dirty="0"/>
          </a:p>
          <a:p>
            <a:pPr>
              <a:buFont typeface="Arial" pitchFamily="34" charset="0"/>
              <a:buNone/>
              <a:defRPr/>
            </a:pPr>
            <a:endParaRPr lang="en-US" dirty="0"/>
          </a:p>
          <a:p>
            <a:pPr>
              <a:buFont typeface="Arial" pitchFamily="34" charset="0"/>
              <a:buNone/>
              <a:defRPr/>
            </a:pPr>
            <a:r>
              <a:rPr lang="en-US" dirty="0"/>
              <a:t> 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33894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60EEBA9-F0EF-4978-8D7E-E88F7002E3A1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3895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4216443-9F6E-45C8-976B-7569E6E26774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267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Business Income</a:t>
            </a:r>
            <a:br>
              <a:rPr lang="en-US" altLang="en-US" dirty="0"/>
            </a:br>
            <a:r>
              <a:rPr lang="en-US" altLang="en-US" dirty="0"/>
              <a:t>Schedule C</a:t>
            </a:r>
          </a:p>
        </p:txBody>
      </p:sp>
      <p:sp>
        <p:nvSpPr>
          <p:cNvPr id="32563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Pub 4012, Tab D</a:t>
            </a:r>
          </a:p>
          <a:p>
            <a:r>
              <a:rPr lang="en-US" altLang="en-US" dirty="0"/>
              <a:t>(Federal 1040-Line 12)</a:t>
            </a:r>
          </a:p>
          <a:p>
            <a:r>
              <a:rPr lang="en-US" altLang="en-US" dirty="0"/>
              <a:t>(NJ 1040-Line 17)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59057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3979" t="4847" r="70233" b="7926"/>
          <a:stretch/>
        </p:blipFill>
        <p:spPr>
          <a:xfrm>
            <a:off x="621353" y="1554481"/>
            <a:ext cx="5373047" cy="4644613"/>
          </a:xfrm>
          <a:prstGeom prst="rect">
            <a:avLst/>
          </a:prstGeom>
        </p:spPr>
      </p:pic>
      <p:sp>
        <p:nvSpPr>
          <p:cNvPr id="339971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038225"/>
          </a:xfrm>
        </p:spPr>
        <p:txBody>
          <a:bodyPr>
            <a:normAutofit fontScale="90000"/>
          </a:bodyPr>
          <a:lstStyle/>
          <a:p>
            <a:r>
              <a:rPr lang="en-US" altLang="en-US" sz="3800" dirty="0"/>
              <a:t>TS – Basic Information About Your Business</a:t>
            </a:r>
            <a:br>
              <a:rPr lang="en-US" altLang="en-US" dirty="0"/>
            </a:br>
            <a:r>
              <a:rPr lang="en-US" sz="2400" dirty="0">
                <a:solidFill>
                  <a:srgbClr val="0070C0"/>
                </a:solidFill>
              </a:rPr>
              <a:t>Federal section \ Income \ Enter Myself \ Profit or Loss From A Business (Schedule C) \ Basic Information about Business</a:t>
            </a:r>
            <a:endParaRPr lang="en-US" altLang="en-US" sz="2400" dirty="0">
              <a:solidFill>
                <a:srgbClr val="0070C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5" name="Picture 14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136900" y="4965700"/>
            <a:ext cx="534845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TaxSlayer populates Business Code you chose</a:t>
            </a:r>
          </a:p>
        </p:txBody>
      </p: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1245966" y="5489345"/>
            <a:ext cx="1301291" cy="2713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1343841" y="5870345"/>
            <a:ext cx="1793059" cy="28057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23" name="TextBox 22"/>
          <p:cNvSpPr txBox="1"/>
          <p:nvPr/>
        </p:nvSpPr>
        <p:spPr>
          <a:xfrm>
            <a:off x="3346631" y="5889189"/>
            <a:ext cx="43561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TaxSlayer populates Description based on business code you chose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3969052"/>
            <a:ext cx="2723823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Click here for a list of</a:t>
            </a:r>
          </a:p>
          <a:p>
            <a:r>
              <a:rPr lang="en-US" b="1" dirty="0"/>
              <a:t>Business Codes.  Click</a:t>
            </a:r>
          </a:p>
          <a:p>
            <a:r>
              <a:rPr lang="en-US" b="1" dirty="0"/>
              <a:t>on appropriate code</a:t>
            </a:r>
          </a:p>
        </p:txBody>
      </p:sp>
      <p:sp>
        <p:nvSpPr>
          <p:cNvPr id="24" name="Line 4"/>
          <p:cNvSpPr>
            <a:spLocks noChangeShapeType="1"/>
          </p:cNvSpPr>
          <p:nvPr/>
        </p:nvSpPr>
        <p:spPr bwMode="auto">
          <a:xfrm>
            <a:off x="779685" y="4938095"/>
            <a:ext cx="466282" cy="5512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693125" y="1865309"/>
            <a:ext cx="5121915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Leave blank if business has no name or EIN</a:t>
            </a:r>
          </a:p>
        </p:txBody>
      </p:sp>
      <p:sp>
        <p:nvSpPr>
          <p:cNvPr id="26" name="Line 4"/>
          <p:cNvSpPr>
            <a:spLocks noChangeShapeType="1"/>
          </p:cNvSpPr>
          <p:nvPr/>
        </p:nvSpPr>
        <p:spPr bwMode="auto">
          <a:xfrm flipH="1">
            <a:off x="2438400" y="2234641"/>
            <a:ext cx="2081349" cy="51535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 flipH="1">
            <a:off x="1896611" y="2221262"/>
            <a:ext cx="2997277" cy="1042474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7" name="Line 4"/>
          <p:cNvSpPr>
            <a:spLocks noChangeShapeType="1"/>
          </p:cNvSpPr>
          <p:nvPr/>
        </p:nvSpPr>
        <p:spPr bwMode="auto">
          <a:xfrm flipH="1">
            <a:off x="2559010" y="5335031"/>
            <a:ext cx="1134115" cy="26463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09099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1" y="1511298"/>
            <a:ext cx="7602582" cy="5020131"/>
          </a:xfrm>
          <a:prstGeom prst="rect">
            <a:avLst/>
          </a:prstGeom>
        </p:spPr>
      </p:pic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977900"/>
          </a:xfrm>
        </p:spPr>
        <p:txBody>
          <a:bodyPr>
            <a:noAutofit/>
          </a:bodyPr>
          <a:lstStyle/>
          <a:p>
            <a:r>
              <a:rPr lang="en-US" altLang="en-US" sz="3000" dirty="0"/>
              <a:t>TS – Schedule C Sub-Menu</a:t>
            </a:r>
            <a:br>
              <a:rPr lang="en-US" altLang="en-US" sz="3000" dirty="0"/>
            </a:br>
            <a:r>
              <a:rPr lang="en-US" sz="2200" dirty="0">
                <a:solidFill>
                  <a:srgbClr val="0070C0"/>
                </a:solidFill>
              </a:rPr>
              <a:t>Federal section \ Income \ Enter Myself \ Profit or Loss from a Business (Schedule C)</a:t>
            </a:r>
            <a:endParaRPr lang="en-US" altLang="en-US" sz="2200" dirty="0"/>
          </a:p>
        </p:txBody>
      </p:sp>
      <p:sp>
        <p:nvSpPr>
          <p:cNvPr id="11" name="TextBox 10" descr="NJ Pub Ref" title="NJ Pub Ref"/>
          <p:cNvSpPr txBox="1"/>
          <p:nvPr/>
        </p:nvSpPr>
        <p:spPr>
          <a:xfrm>
            <a:off x="7118553" y="58579"/>
            <a:ext cx="1650580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2" name="Picture 11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124200" y="1600200"/>
            <a:ext cx="3890809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Complete sections as appropriate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17448" y="4381500"/>
            <a:ext cx="1620957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Out of Scope</a:t>
            </a: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 flipH="1" flipV="1">
            <a:off x="1802674" y="3344091"/>
            <a:ext cx="3314774" cy="114953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" name="Line 4"/>
          <p:cNvSpPr>
            <a:spLocks noChangeShapeType="1"/>
          </p:cNvSpPr>
          <p:nvPr/>
        </p:nvSpPr>
        <p:spPr bwMode="auto">
          <a:xfrm flipH="1" flipV="1">
            <a:off x="1993248" y="4500154"/>
            <a:ext cx="3124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" name="Line 4"/>
          <p:cNvSpPr>
            <a:spLocks noChangeShapeType="1"/>
          </p:cNvSpPr>
          <p:nvPr/>
        </p:nvSpPr>
        <p:spPr bwMode="auto">
          <a:xfrm flipH="1">
            <a:off x="2881522" y="4506685"/>
            <a:ext cx="2235925" cy="8251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87123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447800"/>
            <a:ext cx="7246776" cy="5457825"/>
          </a:xfrm>
          <a:prstGeom prst="rect">
            <a:avLst/>
          </a:prstGeom>
        </p:spPr>
      </p:pic>
      <p:sp>
        <p:nvSpPr>
          <p:cNvPr id="339971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sz="2700" dirty="0"/>
              <a:t>TS – Questions About The Operation of Your Business</a:t>
            </a:r>
            <a:br>
              <a:rPr lang="en-US" altLang="en-US" dirty="0"/>
            </a:br>
            <a:r>
              <a:rPr lang="en-US" sz="2400" dirty="0">
                <a:solidFill>
                  <a:srgbClr val="0070C0"/>
                </a:solidFill>
              </a:rPr>
              <a:t>Federal section \ Income \ Enter Myself \ Profit or Loss from a Business (Schedule C) \ Questions about Operation of Business</a:t>
            </a:r>
            <a:endParaRPr lang="en-US" altLang="en-US" sz="2400" dirty="0">
              <a:solidFill>
                <a:srgbClr val="0070C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15" name="Picture 14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541762" y="4147766"/>
            <a:ext cx="566041" cy="29018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525598" y="2057400"/>
            <a:ext cx="472803" cy="29111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24" name="TextBox 23"/>
          <p:cNvSpPr txBox="1"/>
          <p:nvPr/>
        </p:nvSpPr>
        <p:spPr>
          <a:xfrm>
            <a:off x="1745729" y="2083129"/>
            <a:ext cx="245451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In scope only if cash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40019" y="3340966"/>
            <a:ext cx="331372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In scope only if no inventory</a:t>
            </a:r>
          </a:p>
        </p:txBody>
      </p:sp>
      <p:sp>
        <p:nvSpPr>
          <p:cNvPr id="26" name="Oval 5"/>
          <p:cNvSpPr>
            <a:spLocks noChangeArrowheads="1"/>
          </p:cNvSpPr>
          <p:nvPr/>
        </p:nvSpPr>
        <p:spPr bwMode="auto">
          <a:xfrm>
            <a:off x="568597" y="3491510"/>
            <a:ext cx="498203" cy="249286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27" name="TextBox 26"/>
          <p:cNvSpPr txBox="1"/>
          <p:nvPr/>
        </p:nvSpPr>
        <p:spPr>
          <a:xfrm>
            <a:off x="1211305" y="4671153"/>
            <a:ext cx="437812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In scope only if materially participated</a:t>
            </a: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541383" y="4437946"/>
            <a:ext cx="525417" cy="28962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1892647" y="5998819"/>
            <a:ext cx="1620957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Out of Scope</a:t>
            </a:r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533400" y="5638800"/>
            <a:ext cx="533400" cy="348349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9" name="Oval 5"/>
          <p:cNvSpPr>
            <a:spLocks noChangeArrowheads="1"/>
          </p:cNvSpPr>
          <p:nvPr/>
        </p:nvSpPr>
        <p:spPr bwMode="auto">
          <a:xfrm>
            <a:off x="497593" y="6550027"/>
            <a:ext cx="4572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23" name="TextBox 22"/>
          <p:cNvSpPr txBox="1"/>
          <p:nvPr/>
        </p:nvSpPr>
        <p:spPr>
          <a:xfrm>
            <a:off x="5325339" y="4018466"/>
            <a:ext cx="3057247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Started business this year</a:t>
            </a:r>
          </a:p>
        </p:txBody>
      </p:sp>
      <p:sp>
        <p:nvSpPr>
          <p:cNvPr id="30" name="Oval 5"/>
          <p:cNvSpPr>
            <a:spLocks noChangeArrowheads="1"/>
          </p:cNvSpPr>
          <p:nvPr/>
        </p:nvSpPr>
        <p:spPr bwMode="auto">
          <a:xfrm>
            <a:off x="497593" y="6019800"/>
            <a:ext cx="500808" cy="34835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7074037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648690"/>
            <a:ext cx="8077200" cy="4378037"/>
          </a:xfrm>
          <a:prstGeom prst="rect">
            <a:avLst/>
          </a:prstGeom>
        </p:spPr>
      </p:pic>
      <p:sp>
        <p:nvSpPr>
          <p:cNvPr id="339971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TS – Business Income</a:t>
            </a:r>
            <a:br>
              <a:rPr lang="en-US" altLang="en-US" dirty="0"/>
            </a:br>
            <a:r>
              <a:rPr lang="en-US" sz="2400" dirty="0">
                <a:solidFill>
                  <a:srgbClr val="0070C0"/>
                </a:solidFill>
              </a:rPr>
              <a:t>Federal section \ Income \ Enter Myself \ Profit or Loss from a Business (Schedule C) \ Income</a:t>
            </a:r>
            <a:endParaRPr lang="en-US" altLang="en-US" sz="2400" dirty="0">
              <a:solidFill>
                <a:srgbClr val="0070C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5" name="Picture 14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7624482" y="2752437"/>
            <a:ext cx="1109657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24" name="TextBox 23"/>
          <p:cNvSpPr txBox="1"/>
          <p:nvPr/>
        </p:nvSpPr>
        <p:spPr>
          <a:xfrm>
            <a:off x="3808880" y="1959263"/>
            <a:ext cx="4925259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TaxSlayer transfers from 1099-MISC screen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37789" y="3274506"/>
            <a:ext cx="3441968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Enter if there is income other</a:t>
            </a:r>
          </a:p>
          <a:p>
            <a:r>
              <a:rPr lang="en-US" b="1" dirty="0"/>
              <a:t> than on 1099-MISC</a:t>
            </a:r>
          </a:p>
        </p:txBody>
      </p:sp>
      <p:sp>
        <p:nvSpPr>
          <p:cNvPr id="26" name="Oval 5"/>
          <p:cNvSpPr>
            <a:spLocks noChangeArrowheads="1"/>
          </p:cNvSpPr>
          <p:nvPr/>
        </p:nvSpPr>
        <p:spPr bwMode="auto">
          <a:xfrm>
            <a:off x="609600" y="3518646"/>
            <a:ext cx="779421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8" name="Line 4"/>
          <p:cNvSpPr>
            <a:spLocks noChangeShapeType="1"/>
          </p:cNvSpPr>
          <p:nvPr/>
        </p:nvSpPr>
        <p:spPr bwMode="auto">
          <a:xfrm>
            <a:off x="7459422" y="2336800"/>
            <a:ext cx="457200" cy="4191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" name="Line 4"/>
          <p:cNvSpPr>
            <a:spLocks noChangeShapeType="1"/>
          </p:cNvSpPr>
          <p:nvPr/>
        </p:nvSpPr>
        <p:spPr bwMode="auto">
          <a:xfrm flipH="1">
            <a:off x="1389021" y="3697720"/>
            <a:ext cx="648694" cy="1529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4537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6041" t="5462" r="19361" b="5901"/>
          <a:stretch/>
        </p:blipFill>
        <p:spPr>
          <a:xfrm>
            <a:off x="621671" y="1583871"/>
            <a:ext cx="7483238" cy="4816930"/>
          </a:xfrm>
          <a:prstGeom prst="rect">
            <a:avLst/>
          </a:prstGeom>
        </p:spPr>
      </p:pic>
      <p:sp>
        <p:nvSpPr>
          <p:cNvPr id="339971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TS – General Expenses</a:t>
            </a:r>
            <a:br>
              <a:rPr lang="en-US" altLang="en-US" dirty="0"/>
            </a:br>
            <a:r>
              <a:rPr lang="en-US" sz="2400" dirty="0">
                <a:solidFill>
                  <a:srgbClr val="0070C0"/>
                </a:solidFill>
              </a:rPr>
              <a:t>Federal section \ Income \ Enter Myself \ Profit or Loss from a Business (Schedule C) \ General Expenses</a:t>
            </a:r>
            <a:endParaRPr lang="en-US" altLang="en-US" sz="2400" dirty="0">
              <a:solidFill>
                <a:srgbClr val="0070C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5" name="Picture 14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447800" y="3315216"/>
            <a:ext cx="4160113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Enter expenses on appropriate lines</a:t>
            </a:r>
          </a:p>
        </p:txBody>
      </p: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794331" y="5193270"/>
            <a:ext cx="533400" cy="32475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4425928" y="4108058"/>
            <a:ext cx="508000" cy="37555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57908584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709" y="1494190"/>
            <a:ext cx="7866107" cy="5076825"/>
          </a:xfrm>
          <a:prstGeom prst="rect">
            <a:avLst/>
          </a:prstGeom>
        </p:spPr>
      </p:pic>
      <p:sp>
        <p:nvSpPr>
          <p:cNvPr id="339971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TS – Car and Truck Expenses</a:t>
            </a:r>
            <a:br>
              <a:rPr lang="en-US" altLang="en-US" dirty="0"/>
            </a:br>
            <a:r>
              <a:rPr lang="en-US" sz="2400" dirty="0">
                <a:solidFill>
                  <a:srgbClr val="0070C0"/>
                </a:solidFill>
              </a:rPr>
              <a:t>Federal section \ Income \ Enter Myself \ Profit or Loss from a Business (Schedule C) \ Car and Truck Expenses</a:t>
            </a:r>
            <a:endParaRPr lang="en-US" altLang="en-US" sz="2400" dirty="0">
              <a:solidFill>
                <a:srgbClr val="0070C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5" name="Picture 14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6217077" y="4813300"/>
            <a:ext cx="5969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24" name="TextBox 23"/>
          <p:cNvSpPr txBox="1"/>
          <p:nvPr/>
        </p:nvSpPr>
        <p:spPr>
          <a:xfrm>
            <a:off x="1198577" y="4421496"/>
            <a:ext cx="540972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Enter business, commuting and other mileage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67880" y="5463401"/>
            <a:ext cx="5224507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Check boxes as appropriate; IRS may require </a:t>
            </a:r>
          </a:p>
          <a:p>
            <a:r>
              <a:rPr lang="en-US" b="1" dirty="0"/>
              <a:t>written evidence to support expenses</a:t>
            </a:r>
          </a:p>
        </p:txBody>
      </p:sp>
      <p:sp>
        <p:nvSpPr>
          <p:cNvPr id="26" name="Oval 5"/>
          <p:cNvSpPr>
            <a:spLocks noChangeArrowheads="1"/>
          </p:cNvSpPr>
          <p:nvPr/>
        </p:nvSpPr>
        <p:spPr bwMode="auto">
          <a:xfrm>
            <a:off x="609600" y="4763157"/>
            <a:ext cx="601617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3028950" y="3788612"/>
            <a:ext cx="4583306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Date car placed in service for business</a:t>
            </a:r>
          </a:p>
        </p:txBody>
      </p: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3604987" y="4835817"/>
            <a:ext cx="596900" cy="32475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599709" y="3788612"/>
            <a:ext cx="2274120" cy="24399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313608" y="3097720"/>
            <a:ext cx="258275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Description of vehicle</a:t>
            </a:r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609600" y="3187103"/>
            <a:ext cx="1301291" cy="2713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92621454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" y="1632858"/>
            <a:ext cx="6966857" cy="3853542"/>
          </a:xfrm>
          <a:prstGeom prst="rect">
            <a:avLst/>
          </a:prstGeom>
        </p:spPr>
      </p:pic>
      <p:sp>
        <p:nvSpPr>
          <p:cNvPr id="339971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TS – Other Expenses</a:t>
            </a:r>
            <a:br>
              <a:rPr lang="en-US" altLang="en-US" dirty="0"/>
            </a:br>
            <a:r>
              <a:rPr lang="en-US" sz="2400" dirty="0">
                <a:solidFill>
                  <a:srgbClr val="0070C0"/>
                </a:solidFill>
              </a:rPr>
              <a:t>Federal section \ Income \ Enter Myself \ Profit or Loss from a Business (Schedule C) \ Other Expenses</a:t>
            </a:r>
            <a:endParaRPr lang="en-US" altLang="en-US" sz="2400" dirty="0">
              <a:solidFill>
                <a:srgbClr val="0070C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15" name="Picture 14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583631" y="4903232"/>
            <a:ext cx="7620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25" name="TextBox 24"/>
          <p:cNvSpPr txBox="1"/>
          <p:nvPr/>
        </p:nvSpPr>
        <p:spPr>
          <a:xfrm>
            <a:off x="2545167" y="4876800"/>
            <a:ext cx="3095719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Amount of other expenses</a:t>
            </a:r>
          </a:p>
        </p:txBody>
      </p:sp>
      <p:sp>
        <p:nvSpPr>
          <p:cNvPr id="26" name="Oval 5"/>
          <p:cNvSpPr>
            <a:spLocks noChangeArrowheads="1"/>
          </p:cNvSpPr>
          <p:nvPr/>
        </p:nvSpPr>
        <p:spPr bwMode="auto">
          <a:xfrm>
            <a:off x="669490" y="3842267"/>
            <a:ext cx="1892828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3454280" y="3854323"/>
            <a:ext cx="3493264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Description of other expenses</a:t>
            </a: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 flipH="1">
            <a:off x="2622208" y="4098472"/>
            <a:ext cx="832070" cy="1632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 flipV="1">
            <a:off x="1371599" y="5091947"/>
            <a:ext cx="117356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55908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602904"/>
            <a:ext cx="7607300" cy="395969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38200" y="6019800"/>
            <a:ext cx="4743606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latin typeface="Arial" charset="0"/>
              </a:rPr>
              <a:t>NOTE:  Out of Scope if net loss</a:t>
            </a:r>
          </a:p>
        </p:txBody>
      </p:sp>
      <p:sp>
        <p:nvSpPr>
          <p:cNvPr id="3461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TS - Schedule C Page 1 - Net Profit</a:t>
            </a:r>
            <a:endParaRPr lang="en-US" alt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771899" y="3355088"/>
            <a:ext cx="4094629" cy="70788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latin typeface="Arial" charset="0"/>
              </a:rPr>
              <a:t>TaxSlayer will calculate net profit &amp; transfer to 1040 Line 12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12" name="Picture 11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1" name="Oval 4"/>
          <p:cNvSpPr>
            <a:spLocks noChangeArrowheads="1"/>
          </p:cNvSpPr>
          <p:nvPr/>
        </p:nvSpPr>
        <p:spPr bwMode="auto">
          <a:xfrm flipH="1" flipV="1">
            <a:off x="7543800" y="5207000"/>
            <a:ext cx="673100" cy="5715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22410" y="4716647"/>
            <a:ext cx="121058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Net profit</a:t>
            </a:r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>
            <a:off x="7232998" y="5024909"/>
            <a:ext cx="379085" cy="24773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7958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600200"/>
            <a:ext cx="6929437" cy="4193178"/>
          </a:xfrm>
          <a:prstGeom prst="rect">
            <a:avLst/>
          </a:prstGeom>
        </p:spPr>
      </p:pic>
      <p:sp>
        <p:nvSpPr>
          <p:cNvPr id="348163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1143000"/>
          </a:xfrm>
        </p:spPr>
        <p:txBody>
          <a:bodyPr/>
          <a:lstStyle/>
          <a:p>
            <a:r>
              <a:rPr lang="en-US" altLang="en-US" sz="3600" dirty="0"/>
              <a:t>TS - 1040 Line 12 – Business Income</a:t>
            </a:r>
            <a:endParaRPr lang="en-US" altLang="en-US" sz="2800" dirty="0"/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6819900" y="2616200"/>
            <a:ext cx="6858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36576" y="2565400"/>
            <a:ext cx="2564187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TaxSlayer transfers from Schedule C</a:t>
            </a:r>
          </a:p>
        </p:txBody>
      </p:sp>
      <p:sp>
        <p:nvSpPr>
          <p:cNvPr id="25" name="Line 4"/>
          <p:cNvSpPr>
            <a:spLocks noChangeShapeType="1"/>
          </p:cNvSpPr>
          <p:nvPr/>
        </p:nvSpPr>
        <p:spPr bwMode="auto">
          <a:xfrm flipV="1">
            <a:off x="6134100" y="2844800"/>
            <a:ext cx="711200" cy="25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12" name="Picture 11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37549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305800" cy="1143000"/>
          </a:xfrm>
        </p:spPr>
        <p:txBody>
          <a:bodyPr/>
          <a:lstStyle/>
          <a:p>
            <a:r>
              <a:rPr lang="en-US" altLang="en-US" dirty="0"/>
              <a:t>Self-Employment Taxes</a:t>
            </a:r>
            <a:endParaRPr lang="en-US" altLang="en-US" sz="2800" dirty="0"/>
          </a:p>
        </p:txBody>
      </p:sp>
      <p:sp>
        <p:nvSpPr>
          <p:cNvPr id="335875" name="Rectangle 3"/>
          <p:cNvSpPr>
            <a:spLocks noGrp="1" noChangeArrowheads="1"/>
          </p:cNvSpPr>
          <p:nvPr>
            <p:ph idx="1"/>
          </p:nvPr>
        </p:nvSpPr>
        <p:spPr>
          <a:xfrm>
            <a:off x="685799" y="1524000"/>
            <a:ext cx="8135471" cy="4953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 If you have Self-Employment income on Schedule C, you must pay Social Security and Medicare taxes on that income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 Must have net income from self-employment over $400 to owe self-employment taxes 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 In 2016, Social Security &amp; Medicare tax rate on self-employment income is 15.3% (12.4 + 2.9)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 Same as amount on employees’ wages, which is paid ½ by employer and ½ by employee</a:t>
            </a:r>
            <a:r>
              <a:rPr lang="en-US" altLang="en-US" sz="2800" dirty="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 Entry on line 1 of Schedule C will cause TaxSlayer to: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 Calculate Self-Employment Tax (Medicare &amp; Social Security) on Schedule SE &amp; transfer result to 1040 Line 57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 Record Adjustment to Income for ½ of Self-Employment Tax on 1040 Line 27 (similar to employer amount)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 TaxSlayer computes all automatically</a:t>
            </a:r>
            <a:endParaRPr lang="en-US" alt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7" name="Picture 6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85800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93940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Business Income </a:t>
            </a:r>
            <a:br>
              <a:rPr lang="en-US" altLang="en-US" dirty="0"/>
            </a:br>
            <a:r>
              <a:rPr lang="en-US" altLang="en-US" dirty="0"/>
              <a:t>Self Employed - Schedule C</a:t>
            </a:r>
          </a:p>
        </p:txBody>
      </p:sp>
      <p:sp>
        <p:nvSpPr>
          <p:cNvPr id="327684" name="Rectangle 4"/>
          <p:cNvSpPr>
            <a:spLocks noGrp="1" noChangeArrowheads="1"/>
          </p:cNvSpPr>
          <p:nvPr/>
        </p:nvSpPr>
        <p:spPr bwMode="auto">
          <a:xfrm>
            <a:off x="609600" y="1600200"/>
            <a:ext cx="8153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742950" indent="-3429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cs typeface="Arial" panose="020B0604020202020204" pitchFamily="34" charset="0"/>
              </a:rPr>
              <a:t>In business for self as a sole proprietor or independent contractor</a:t>
            </a:r>
          </a:p>
          <a:p>
            <a:pPr eaLnBrk="1" hangingPunct="1"/>
            <a:r>
              <a:rPr lang="en-US" altLang="en-US" dirty="0">
                <a:cs typeface="Arial" panose="020B0604020202020204" pitchFamily="34" charset="0"/>
              </a:rPr>
              <a:t>Trade or business carried on with expectation of making a profit</a:t>
            </a:r>
          </a:p>
          <a:p>
            <a:pPr lvl="2" eaLnBrk="1" hangingPunct="1">
              <a:buSzPct val="90000"/>
            </a:pPr>
            <a:r>
              <a:rPr lang="en-US" altLang="en-US" dirty="0">
                <a:cs typeface="Arial" panose="020B0604020202020204" pitchFamily="34" charset="0"/>
              </a:rPr>
              <a:t>Must report sales, expenses &amp; net profit on Schedule C</a:t>
            </a:r>
          </a:p>
          <a:p>
            <a:pPr lvl="2" eaLnBrk="1" hangingPunct="1">
              <a:buSzPct val="90000"/>
            </a:pPr>
            <a:r>
              <a:rPr lang="en-US" altLang="en-US" dirty="0">
                <a:cs typeface="Arial" panose="020B0604020202020204" pitchFamily="34" charset="0"/>
              </a:rPr>
              <a:t>Loss – Out of Scope  </a:t>
            </a:r>
            <a:endParaRPr lang="en-US" altLang="en-US" b="1" dirty="0">
              <a:solidFill>
                <a:srgbClr val="FF330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cs typeface="Arial" panose="020B0604020202020204" pitchFamily="34" charset="0"/>
              </a:rPr>
              <a:t>A self-employed person performs a service &amp; controls at least one of the following: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Arial" panose="020B0604020202020204" pitchFamily="34" charset="0"/>
              </a:rPr>
              <a:t>	Who, What, Where, When &amp; How</a:t>
            </a:r>
          </a:p>
        </p:txBody>
      </p:sp>
      <p:pic>
        <p:nvPicPr>
          <p:cNvPr id="5" name="Picture 2" descr="http://www.speedysigns.com/images/decals/400c/Speedy/SHAPES/NOSYMB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191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564012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583871"/>
            <a:ext cx="7416800" cy="4066597"/>
          </a:xfrm>
          <a:prstGeom prst="rect">
            <a:avLst/>
          </a:prstGeom>
        </p:spPr>
      </p:pic>
      <p:sp>
        <p:nvSpPr>
          <p:cNvPr id="348163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1143000"/>
          </a:xfrm>
        </p:spPr>
        <p:txBody>
          <a:bodyPr/>
          <a:lstStyle/>
          <a:p>
            <a:r>
              <a:rPr lang="en-US" altLang="en-US" sz="3600" dirty="0"/>
              <a:t>TS - 1040 Line 57 – Self-Employment Tax</a:t>
            </a:r>
            <a:endParaRPr lang="en-US" altLang="en-US" sz="2800" dirty="0"/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7493000" y="1583871"/>
            <a:ext cx="533400" cy="613229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12" name="Picture 11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000856" y="1638300"/>
            <a:ext cx="2437399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TaxSlayer calculates</a:t>
            </a: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>
            <a:off x="6438256" y="1828800"/>
            <a:ext cx="1054743" cy="16329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56353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616529"/>
            <a:ext cx="7734300" cy="4359728"/>
          </a:xfrm>
          <a:prstGeom prst="rect">
            <a:avLst/>
          </a:prstGeom>
        </p:spPr>
      </p:pic>
      <p:sp>
        <p:nvSpPr>
          <p:cNvPr id="348163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altLang="en-US" sz="3600" dirty="0"/>
              <a:t>TS - 1040 Line 27 – Deductible Part of Self-Employment Tax</a:t>
            </a:r>
            <a:endParaRPr lang="en-US" altLang="en-US" sz="2800" dirty="0"/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6071507" y="2950028"/>
            <a:ext cx="6858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52882" y="2301297"/>
            <a:ext cx="243391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TaxSlayer calculates</a:t>
            </a:r>
          </a:p>
        </p:txBody>
      </p:sp>
      <p:sp>
        <p:nvSpPr>
          <p:cNvPr id="25" name="Line 4"/>
          <p:cNvSpPr>
            <a:spLocks noChangeShapeType="1"/>
          </p:cNvSpPr>
          <p:nvPr/>
        </p:nvSpPr>
        <p:spPr bwMode="auto">
          <a:xfrm flipH="1">
            <a:off x="6781800" y="2670629"/>
            <a:ext cx="729343" cy="42454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12" name="Picture 11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33423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Schedule C - TS Tips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1534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600" dirty="0"/>
              <a:t> If business does not have a separate name, leave blank</a:t>
            </a:r>
          </a:p>
          <a:p>
            <a:pPr>
              <a:lnSpc>
                <a:spcPct val="90000"/>
              </a:lnSpc>
            </a:pPr>
            <a:r>
              <a:rPr lang="en-US" altLang="en-US" sz="2600" dirty="0"/>
              <a:t> If business does not have an Employer ID Number (EIN), leave space blank; </a:t>
            </a:r>
            <a:r>
              <a:rPr lang="en-US" altLang="en-US" sz="2600" u="sng" dirty="0"/>
              <a:t>do not enter SS #</a:t>
            </a:r>
            <a:endParaRPr lang="en-US" altLang="en-US" sz="2600" dirty="0"/>
          </a:p>
          <a:p>
            <a:pPr>
              <a:lnSpc>
                <a:spcPct val="90000"/>
              </a:lnSpc>
            </a:pPr>
            <a:r>
              <a:rPr lang="en-US" altLang="en-US" sz="2600" dirty="0"/>
              <a:t> If taxpayer has a 1099-MISC  with Box 7 income for nonemployee compensation, enter income on 1099-MISC screen first.  Then associate 1099-MISC with Schedule C to enter rest of business information </a:t>
            </a:r>
          </a:p>
          <a:p>
            <a:pPr>
              <a:lnSpc>
                <a:spcPct val="90000"/>
              </a:lnSpc>
            </a:pPr>
            <a:r>
              <a:rPr lang="en-US" altLang="en-US" sz="2600" dirty="0"/>
              <a:t> If taxpayer has no 1099-MISC for nonemployee compensation, enter business income directly on Gross Receipts or Sales line of Schedule C Income screen</a:t>
            </a:r>
          </a:p>
          <a:p>
            <a:pPr>
              <a:lnSpc>
                <a:spcPct val="90000"/>
              </a:lnSpc>
            </a:pPr>
            <a:r>
              <a:rPr lang="en-US" altLang="en-US" sz="2600" dirty="0"/>
              <a:t> Car and truck expenses are entered on a separate screen in TaxSlayer; not included on General Expenses screen</a:t>
            </a:r>
            <a:endParaRPr lang="en-US" alt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8" name="Picture 7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87474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NJ Bus 1 &amp; NJ Bus 2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72440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sz="3000" dirty="0"/>
              <a:t>When Schedule C is completed, NJ BUS 1 &amp; 2 will be automatically created in the NJ section</a:t>
            </a:r>
          </a:p>
          <a:p>
            <a:pPr lvl="1"/>
            <a:r>
              <a:rPr lang="en-US" dirty="0"/>
              <a:t> </a:t>
            </a:r>
            <a:r>
              <a:rPr lang="en-US" sz="2600" dirty="0"/>
              <a:t>If within scope for Sch C, no action is required on the NJ forms </a:t>
            </a:r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88626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Definitions Related to Schedule C</a:t>
            </a:r>
          </a:p>
        </p:txBody>
      </p:sp>
      <p:sp>
        <p:nvSpPr>
          <p:cNvPr id="7" name="Content Placeholder 6"/>
          <p:cNvSpPr>
            <a:spLocks noGrp="1" noChangeArrowheads="1"/>
          </p:cNvSpPr>
          <p:nvPr>
            <p:ph idx="1"/>
          </p:nvPr>
        </p:nvSpPr>
        <p:spPr>
          <a:extLst/>
        </p:spPr>
        <p:txBody>
          <a:bodyPr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u="sng" dirty="0"/>
              <a:t>Business:</a:t>
            </a:r>
            <a:r>
              <a:rPr lang="en-US" dirty="0"/>
              <a:t>  Continuous &amp; regular activity with income as primary purpose</a:t>
            </a:r>
          </a:p>
          <a:p>
            <a:pPr eaLnBrk="1" hangingPunct="1">
              <a:defRPr/>
            </a:pPr>
            <a:r>
              <a:rPr lang="en-US" u="sng" dirty="0"/>
              <a:t>Employee:</a:t>
            </a:r>
            <a:r>
              <a:rPr lang="en-US" dirty="0"/>
              <a:t>  Employer controls when, where, &amp; how the employee works</a:t>
            </a:r>
          </a:p>
          <a:p>
            <a:pPr eaLnBrk="1" hangingPunct="1">
              <a:defRPr/>
            </a:pPr>
            <a:r>
              <a:rPr lang="en-US" u="sng" dirty="0"/>
              <a:t>Independent Contractor:</a:t>
            </a:r>
            <a:r>
              <a:rPr lang="en-US" dirty="0"/>
              <a:t>  Performs services for others</a:t>
            </a:r>
          </a:p>
          <a:p>
            <a:pPr lvl="1" eaLnBrk="1" hangingPunct="1">
              <a:defRPr/>
            </a:pPr>
            <a:r>
              <a:rPr lang="en-US" dirty="0"/>
              <a:t>Self-employed for tax purposes</a:t>
            </a:r>
          </a:p>
          <a:p>
            <a:pPr eaLnBrk="1" hangingPunct="1">
              <a:defRPr/>
            </a:pPr>
            <a:endParaRPr lang="en-US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b="1" dirty="0"/>
              <a:t>Note: </a:t>
            </a:r>
            <a:r>
              <a:rPr lang="en-US" dirty="0"/>
              <a:t>Household employees (baby sitters, cleaning help, home health aides, etc) income is taxable to employee – </a:t>
            </a:r>
            <a:r>
              <a:rPr lang="en-US" dirty="0">
                <a:solidFill>
                  <a:srgbClr val="FF0000"/>
                </a:solidFill>
              </a:rPr>
              <a:t>Out Of Scope</a:t>
            </a:r>
            <a:r>
              <a:rPr lang="en-US" dirty="0"/>
              <a:t> for Payer</a:t>
            </a:r>
          </a:p>
          <a:p>
            <a:pPr eaLnBrk="1" hangingPunct="1">
              <a:defRPr/>
            </a:pPr>
            <a:endParaRPr lang="en-US" dirty="0"/>
          </a:p>
        </p:txBody>
      </p:sp>
      <p:pic>
        <p:nvPicPr>
          <p:cNvPr id="329732" name="Picture 2" descr="http://www.speedysigns.com/images/decals/400c/Speedy/SHAPES/NOSYMB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808" y="5723906"/>
            <a:ext cx="315686" cy="315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8634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Requirements for Business Income to be In Scope</a:t>
            </a:r>
          </a:p>
        </p:txBody>
      </p:sp>
      <p:sp>
        <p:nvSpPr>
          <p:cNvPr id="7" name="Content Placeholder 6"/>
          <p:cNvSpPr>
            <a:spLocks noGrp="1" noChangeArrowheads="1"/>
          </p:cNvSpPr>
          <p:nvPr>
            <p:ph idx="1"/>
          </p:nvPr>
        </p:nvSpPr>
        <p:spPr>
          <a:extLst/>
        </p:spPr>
        <p:txBody>
          <a:bodyPr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dirty="0"/>
              <a:t>Business expenses of $25,000 or less</a:t>
            </a:r>
          </a:p>
          <a:p>
            <a:pPr eaLnBrk="1" hangingPunct="1">
              <a:defRPr/>
            </a:pPr>
            <a:r>
              <a:rPr lang="en-US" dirty="0"/>
              <a:t>Cash method of accounting (not accrual method)</a:t>
            </a:r>
          </a:p>
          <a:p>
            <a:pPr eaLnBrk="1" hangingPunct="1">
              <a:defRPr/>
            </a:pPr>
            <a:r>
              <a:rPr lang="en-US" dirty="0"/>
              <a:t>No inventory</a:t>
            </a:r>
          </a:p>
          <a:p>
            <a:pPr eaLnBrk="1" hangingPunct="1">
              <a:defRPr/>
            </a:pPr>
            <a:r>
              <a:rPr lang="en-US" dirty="0"/>
              <a:t>No net loss from business</a:t>
            </a:r>
          </a:p>
          <a:p>
            <a:pPr eaLnBrk="1" hangingPunct="1">
              <a:defRPr/>
            </a:pPr>
            <a:r>
              <a:rPr lang="en-US" dirty="0"/>
              <a:t>Only one sole proprietor business</a:t>
            </a:r>
          </a:p>
          <a:p>
            <a:pPr eaLnBrk="1" hangingPunct="1">
              <a:defRPr/>
            </a:pPr>
            <a:r>
              <a:rPr lang="en-US" dirty="0"/>
              <a:t>No employees</a:t>
            </a:r>
          </a:p>
          <a:p>
            <a:pPr eaLnBrk="1" hangingPunct="1">
              <a:defRPr/>
            </a:pPr>
            <a:r>
              <a:rPr lang="en-US" dirty="0"/>
              <a:t>No depreciation/amortization</a:t>
            </a:r>
          </a:p>
          <a:p>
            <a:pPr eaLnBrk="1" hangingPunct="1">
              <a:defRPr/>
            </a:pPr>
            <a:r>
              <a:rPr lang="en-US" dirty="0"/>
              <a:t>No deduction for business use of home (home office). This includes the “simplified option for home office deduction”</a:t>
            </a:r>
          </a:p>
          <a:p>
            <a:pPr eaLnBrk="1" hangingPunct="1">
              <a:defRPr/>
            </a:pPr>
            <a:r>
              <a:rPr lang="en-US" dirty="0"/>
              <a:t>No prior year disallowed passive activity loss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7358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 dirty="0"/>
              <a:t>Allowable Business Expenses</a:t>
            </a:r>
            <a:endParaRPr lang="en-US" altLang="en-US" sz="2400" dirty="0"/>
          </a:p>
        </p:txBody>
      </p:sp>
      <p:sp>
        <p:nvSpPr>
          <p:cNvPr id="3338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447800"/>
            <a:ext cx="4038600" cy="5105400"/>
          </a:xfrm>
        </p:spPr>
        <p:txBody>
          <a:bodyPr/>
          <a:lstStyle/>
          <a:p>
            <a:r>
              <a:rPr lang="en-US" altLang="en-US" sz="2600" dirty="0"/>
              <a:t>Advertising</a:t>
            </a:r>
          </a:p>
          <a:p>
            <a:r>
              <a:rPr lang="en-US" altLang="en-US" sz="2600" dirty="0"/>
              <a:t>Vehicle expenses</a:t>
            </a:r>
          </a:p>
          <a:p>
            <a:pPr lvl="1"/>
            <a:r>
              <a:rPr lang="en-US" altLang="en-US" sz="2600" dirty="0"/>
              <a:t> Standard mileage only</a:t>
            </a:r>
          </a:p>
          <a:p>
            <a:r>
              <a:rPr lang="en-US" altLang="en-US" sz="2600" dirty="0"/>
              <a:t>Commissions</a:t>
            </a:r>
          </a:p>
          <a:p>
            <a:r>
              <a:rPr lang="en-US" altLang="en-US" sz="2600" dirty="0"/>
              <a:t>Insurance</a:t>
            </a:r>
          </a:p>
          <a:p>
            <a:r>
              <a:rPr lang="en-US" altLang="en-US" sz="2600" dirty="0"/>
              <a:t>Interest</a:t>
            </a:r>
          </a:p>
          <a:p>
            <a:r>
              <a:rPr lang="en-US" altLang="en-US" sz="2600" dirty="0"/>
              <a:t>Office &amp; rent expense</a:t>
            </a:r>
          </a:p>
          <a:p>
            <a:r>
              <a:rPr lang="en-US" altLang="en-US" sz="2600" dirty="0"/>
              <a:t>Repairs &amp; maintenance</a:t>
            </a:r>
          </a:p>
          <a:p>
            <a:pPr>
              <a:buNone/>
            </a:pPr>
            <a:endParaRPr lang="en-US" altLang="en-US" dirty="0"/>
          </a:p>
        </p:txBody>
      </p:sp>
      <p:sp>
        <p:nvSpPr>
          <p:cNvPr id="33382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447800"/>
            <a:ext cx="4038600" cy="4724400"/>
          </a:xfrm>
        </p:spPr>
        <p:txBody>
          <a:bodyPr>
            <a:normAutofit/>
          </a:bodyPr>
          <a:lstStyle/>
          <a:p>
            <a:r>
              <a:rPr lang="en-US" altLang="en-US" sz="2600" dirty="0"/>
              <a:t>Supplies</a:t>
            </a:r>
          </a:p>
          <a:p>
            <a:r>
              <a:rPr lang="en-US" altLang="en-US" sz="2600" dirty="0"/>
              <a:t>Taxes</a:t>
            </a:r>
          </a:p>
          <a:p>
            <a:r>
              <a:rPr lang="en-US" altLang="en-US" sz="2600" dirty="0"/>
              <a:t>Travel</a:t>
            </a:r>
          </a:p>
          <a:p>
            <a:r>
              <a:rPr lang="en-US" altLang="en-US" sz="2600" dirty="0"/>
              <a:t>Utilities</a:t>
            </a:r>
          </a:p>
          <a:p>
            <a:r>
              <a:rPr lang="en-US" altLang="en-US" sz="2600" dirty="0"/>
              <a:t>50% of business meals/entertainment</a:t>
            </a:r>
          </a:p>
          <a:p>
            <a:r>
              <a:rPr lang="en-US" altLang="en-US" sz="2600" dirty="0"/>
              <a:t>Professional fees</a:t>
            </a:r>
          </a:p>
        </p:txBody>
      </p:sp>
      <p:sp>
        <p:nvSpPr>
          <p:cNvPr id="6" name="TextBox 5" descr="NJ Pub Ref" title="NJ Pub Ref"/>
          <p:cNvSpPr txBox="1"/>
          <p:nvPr/>
        </p:nvSpPr>
        <p:spPr>
          <a:xfrm>
            <a:off x="6583149" y="58579"/>
            <a:ext cx="2185984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4491 Pages D-11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24748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000" dirty="0"/>
              <a:t>Entering Business Income in TaxSlayer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551008"/>
            <a:ext cx="8094562" cy="5002192"/>
          </a:xfrm>
        </p:spPr>
        <p:txBody>
          <a:bodyPr/>
          <a:lstStyle/>
          <a:p>
            <a:r>
              <a:rPr lang="en-US" altLang="en-US" sz="2600" dirty="0"/>
              <a:t> </a:t>
            </a:r>
            <a:r>
              <a:rPr lang="en-US" altLang="en-US" sz="2800" dirty="0"/>
              <a:t>If taxpayer received a 1099-MISC form listing </a:t>
            </a:r>
            <a:r>
              <a:rPr lang="en-US" altLang="en-US" sz="2600" dirty="0"/>
              <a:t>Nonemployee Compensation in Box 7, enter in </a:t>
            </a:r>
            <a:r>
              <a:rPr lang="en-US" sz="2800" dirty="0">
                <a:solidFill>
                  <a:schemeClr val="accent4"/>
                </a:solidFill>
              </a:rPr>
              <a:t>Federal section \ Income \ Enter Myself \ Form 1099-MISC</a:t>
            </a:r>
          </a:p>
          <a:p>
            <a:pPr lvl="1"/>
            <a:r>
              <a:rPr lang="en-US" altLang="en-US" sz="2300" dirty="0">
                <a:solidFill>
                  <a:schemeClr val="accent4"/>
                </a:solidFill>
              </a:rPr>
              <a:t> After 1099-MISC is entered, TaxSlayer asks if you would like to add the income to a Schedule C for Business Income</a:t>
            </a:r>
          </a:p>
          <a:p>
            <a:r>
              <a:rPr lang="en-US" altLang="en-US" sz="2600" dirty="0">
                <a:solidFill>
                  <a:schemeClr val="accent4"/>
                </a:solidFill>
              </a:rPr>
              <a:t> </a:t>
            </a:r>
            <a:r>
              <a:rPr lang="en-US" altLang="en-US" sz="2800" dirty="0">
                <a:solidFill>
                  <a:schemeClr val="accent4"/>
                </a:solidFill>
              </a:rPr>
              <a:t>If taxpayer does not have a 1099-MISC form, enter business information directly on Schedule C in </a:t>
            </a:r>
            <a:r>
              <a:rPr lang="en-US" sz="2800" dirty="0">
                <a:solidFill>
                  <a:schemeClr val="accent4"/>
                </a:solidFill>
              </a:rPr>
              <a:t>Federal section \ Income \ Enter Myself \ </a:t>
            </a:r>
            <a:r>
              <a:rPr lang="en-US" sz="2800" dirty="0"/>
              <a:t>Profit or Loss From A Business (Schedule C)</a:t>
            </a:r>
            <a:r>
              <a:rPr lang="en-US" altLang="en-US" sz="2800" dirty="0">
                <a:solidFill>
                  <a:schemeClr val="accent4"/>
                </a:solidFill>
              </a:rPr>
              <a:t>   </a:t>
            </a:r>
          </a:p>
          <a:p>
            <a:pPr>
              <a:buNone/>
            </a:pPr>
            <a:endParaRPr lang="en-US" altLang="en-US" dirty="0"/>
          </a:p>
        </p:txBody>
      </p:sp>
      <p:sp>
        <p:nvSpPr>
          <p:cNvPr id="6" name="TextBox 5" descr="NJ Pub Ref" title="NJ Pub Ref"/>
          <p:cNvSpPr txBox="1"/>
          <p:nvPr/>
        </p:nvSpPr>
        <p:spPr>
          <a:xfrm>
            <a:off x="6583149" y="58579"/>
            <a:ext cx="2185984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4491 Pages D-11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Picture 7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85800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47934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331" y="1589649"/>
            <a:ext cx="5817484" cy="4473526"/>
          </a:xfrm>
          <a:prstGeom prst="rect">
            <a:avLst/>
          </a:prstGeom>
        </p:spPr>
      </p:pic>
      <p:sp>
        <p:nvSpPr>
          <p:cNvPr id="339971" name="Title 1"/>
          <p:cNvSpPr>
            <a:spLocks noGrp="1"/>
          </p:cNvSpPr>
          <p:nvPr>
            <p:ph type="title"/>
          </p:nvPr>
        </p:nvSpPr>
        <p:spPr>
          <a:xfrm>
            <a:off x="598026" y="27007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TS - 1099-MISC for Business Income</a:t>
            </a:r>
            <a:br>
              <a:rPr lang="en-US" altLang="en-US" dirty="0"/>
            </a:br>
            <a:r>
              <a:rPr lang="en-US" sz="2400" dirty="0">
                <a:solidFill>
                  <a:srgbClr val="0070C0"/>
                </a:solidFill>
              </a:rPr>
              <a:t>Federal section \ Income \ Enter Myself \ Form 1099-MISC</a:t>
            </a:r>
            <a:endParaRPr lang="en-US" altLang="en-US" sz="2400" dirty="0">
              <a:solidFill>
                <a:srgbClr val="0070C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5" name="Picture 14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3" name="Oval 5"/>
          <p:cNvSpPr>
            <a:spLocks noChangeArrowheads="1"/>
          </p:cNvSpPr>
          <p:nvPr/>
        </p:nvSpPr>
        <p:spPr bwMode="auto">
          <a:xfrm>
            <a:off x="965200" y="5260504"/>
            <a:ext cx="666652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4718174"/>
            <a:ext cx="3912161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Nonemployee compensation; </a:t>
            </a:r>
          </a:p>
          <a:p>
            <a:r>
              <a:rPr lang="en-US" b="1" dirty="0"/>
              <a:t>TaxSlayer transfers to Schedule C</a:t>
            </a:r>
          </a:p>
          <a:p>
            <a:r>
              <a:rPr lang="en-US" b="1" dirty="0"/>
              <a:t>income</a:t>
            </a: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 flipH="1">
            <a:off x="1631852" y="5260504"/>
            <a:ext cx="2869810" cy="113354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26005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528494"/>
            <a:ext cx="7929489" cy="4151722"/>
          </a:xfrm>
          <a:prstGeom prst="rect">
            <a:avLst/>
          </a:prstGeom>
        </p:spPr>
      </p:pic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69900"/>
            <a:ext cx="8077200" cy="977900"/>
          </a:xfrm>
        </p:spPr>
        <p:txBody>
          <a:bodyPr>
            <a:noAutofit/>
          </a:bodyPr>
          <a:lstStyle/>
          <a:p>
            <a:r>
              <a:rPr lang="en-US" altLang="en-US" sz="3000" dirty="0"/>
              <a:t>TS - Associate 1099-MISC with Schedule C for Business Income</a:t>
            </a:r>
          </a:p>
        </p:txBody>
      </p:sp>
      <p:sp>
        <p:nvSpPr>
          <p:cNvPr id="11" name="TextBox 10" descr="NJ Pub Ref" title="NJ Pub Ref"/>
          <p:cNvSpPr txBox="1"/>
          <p:nvPr/>
        </p:nvSpPr>
        <p:spPr>
          <a:xfrm>
            <a:off x="7118553" y="58579"/>
            <a:ext cx="1650580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2" name="Picture 11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713154" y="2407042"/>
            <a:ext cx="3098800" cy="660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51135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612900"/>
            <a:ext cx="7620000" cy="3531396"/>
          </a:xfrm>
          <a:prstGeom prst="rect">
            <a:avLst/>
          </a:prstGeom>
        </p:spPr>
      </p:pic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69900"/>
            <a:ext cx="8077200" cy="977900"/>
          </a:xfrm>
        </p:spPr>
        <p:txBody>
          <a:bodyPr>
            <a:noAutofit/>
          </a:bodyPr>
          <a:lstStyle/>
          <a:p>
            <a:r>
              <a:rPr lang="en-US" altLang="en-US" sz="3000" dirty="0"/>
              <a:t>TS - Associate 1099-MISC with Schedule C for Business Income</a:t>
            </a:r>
          </a:p>
        </p:txBody>
      </p:sp>
      <p:sp>
        <p:nvSpPr>
          <p:cNvPr id="11" name="TextBox 10" descr="NJ Pub Ref" title="NJ Pub Ref"/>
          <p:cNvSpPr txBox="1"/>
          <p:nvPr/>
        </p:nvSpPr>
        <p:spPr>
          <a:xfrm>
            <a:off x="7118553" y="58579"/>
            <a:ext cx="1650580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2" name="Picture 11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1656809" y="3049142"/>
            <a:ext cx="3098800" cy="660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7576" y="5309396"/>
            <a:ext cx="796884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If you wish to add income from a second 1099-MISC for this same business,</a:t>
            </a:r>
          </a:p>
          <a:p>
            <a:r>
              <a:rPr lang="en-US" dirty="0">
                <a:solidFill>
                  <a:srgbClr val="FF0000"/>
                </a:solidFill>
              </a:rPr>
              <a:t> click on Add a Form 1099-MISC</a:t>
            </a:r>
          </a:p>
        </p:txBody>
      </p:sp>
    </p:spTree>
    <p:extLst>
      <p:ext uri="{BB962C8B-B14F-4D97-AF65-F5344CB8AC3E}">
        <p14:creationId xmlns:p14="http://schemas.microsoft.com/office/powerpoint/2010/main" val="174552909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1583</Words>
  <Application>Microsoft Office PowerPoint</Application>
  <PresentationFormat>On-screen Show (4:3)</PresentationFormat>
  <Paragraphs>274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ＭＳ Ｐゴシック</vt:lpstr>
      <vt:lpstr>Arial</vt:lpstr>
      <vt:lpstr>Calibri</vt:lpstr>
      <vt:lpstr>Verdana</vt:lpstr>
      <vt:lpstr>Wingdings</vt:lpstr>
      <vt:lpstr>NJ Template 06</vt:lpstr>
      <vt:lpstr>Business Income Schedule C</vt:lpstr>
      <vt:lpstr>Business Income  Self Employed - Schedule C</vt:lpstr>
      <vt:lpstr>Definitions Related to Schedule C</vt:lpstr>
      <vt:lpstr>Requirements for Business Income to be In Scope</vt:lpstr>
      <vt:lpstr>Allowable Business Expenses</vt:lpstr>
      <vt:lpstr>Entering Business Income in TaxSlayer</vt:lpstr>
      <vt:lpstr>TS - 1099-MISC for Business Income Federal section \ Income \ Enter Myself \ Form 1099-MISC</vt:lpstr>
      <vt:lpstr>TS - Associate 1099-MISC with Schedule C for Business Income</vt:lpstr>
      <vt:lpstr>TS - Associate 1099-MISC with Schedule C for Business Income</vt:lpstr>
      <vt:lpstr>TS – Basic Information About Your Business Federal section \ Income \ Enter Myself \ Profit or Loss From A Business (Schedule C) \ Basic Information about Business</vt:lpstr>
      <vt:lpstr>TS – Schedule C Sub-Menu Federal section \ Income \ Enter Myself \ Profit or Loss from a Business (Schedule C)</vt:lpstr>
      <vt:lpstr>TS – Questions About The Operation of Your Business Federal section \ Income \ Enter Myself \ Profit or Loss from a Business (Schedule C) \ Questions about Operation of Business</vt:lpstr>
      <vt:lpstr>TS – Business Income Federal section \ Income \ Enter Myself \ Profit or Loss from a Business (Schedule C) \ Income</vt:lpstr>
      <vt:lpstr>TS – General Expenses Federal section \ Income \ Enter Myself \ Profit or Loss from a Business (Schedule C) \ General Expenses</vt:lpstr>
      <vt:lpstr>TS – Car and Truck Expenses Federal section \ Income \ Enter Myself \ Profit or Loss from a Business (Schedule C) \ Car and Truck Expenses</vt:lpstr>
      <vt:lpstr>TS – Other Expenses Federal section \ Income \ Enter Myself \ Profit or Loss from a Business (Schedule C) \ Other Expenses</vt:lpstr>
      <vt:lpstr>TS - Schedule C Page 1 - Net Profit</vt:lpstr>
      <vt:lpstr>TS - 1040 Line 12 – Business Income</vt:lpstr>
      <vt:lpstr>Self-Employment Taxes</vt:lpstr>
      <vt:lpstr>TS - 1040 Line 57 – Self-Employment Tax</vt:lpstr>
      <vt:lpstr>TS - 1040 Line 27 – Deductible Part of Self-Employment Tax</vt:lpstr>
      <vt:lpstr>Schedule C - TS Tips</vt:lpstr>
      <vt:lpstr>NJ Bus 1 &amp; NJ Bus 2 Forms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4</cp:revision>
  <cp:lastPrinted>2012-10-15T20:27:10Z</cp:lastPrinted>
  <dcterms:created xsi:type="dcterms:W3CDTF">2014-10-17T16:41:52Z</dcterms:created>
  <dcterms:modified xsi:type="dcterms:W3CDTF">2017-11-15T02:38:12Z</dcterms:modified>
</cp:coreProperties>
</file>